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6" r:id="rId3"/>
    <p:sldId id="312" r:id="rId4"/>
    <p:sldId id="315" r:id="rId5"/>
    <p:sldId id="324" r:id="rId6"/>
    <p:sldId id="260" r:id="rId7"/>
    <p:sldId id="264" r:id="rId8"/>
    <p:sldId id="302" r:id="rId9"/>
    <p:sldId id="267" r:id="rId10"/>
    <p:sldId id="322" r:id="rId11"/>
    <p:sldId id="320" r:id="rId12"/>
    <p:sldId id="288" r:id="rId13"/>
    <p:sldId id="268" r:id="rId14"/>
    <p:sldId id="313" r:id="rId15"/>
    <p:sldId id="325" r:id="rId16"/>
    <p:sldId id="293" r:id="rId17"/>
    <p:sldId id="310" r:id="rId18"/>
    <p:sldId id="269" r:id="rId19"/>
    <p:sldId id="277" r:id="rId20"/>
    <p:sldId id="287" r:id="rId21"/>
  </p:sldIdLst>
  <p:sldSz cx="9144000" cy="6858000" type="screen4x3"/>
  <p:notesSz cx="6884988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E7042-7211-4CA2-BB7D-C809FCBEB915}" type="datetimeFigureOut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2CC16-F6C2-447C-8176-CCE927CB7B9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4CE3B200-0BE1-4C98-995A-06F08D13CF7E}" type="datetimeFigureOut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8" tIns="48294" rIns="96588" bIns="48294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855C40C0-2A8A-4633-B7DB-A50E7ABEDCDC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  <a:p>
            <a:r>
              <a:rPr lang="nl-NL" dirty="0"/>
              <a:t>Fruit en groente</a:t>
            </a:r>
          </a:p>
          <a:p>
            <a:r>
              <a:rPr lang="nl-NL" dirty="0"/>
              <a:t>Granen (brood) en peulvruchten</a:t>
            </a:r>
          </a:p>
          <a:p>
            <a:r>
              <a:rPr lang="nl-NL" dirty="0"/>
              <a:t>Drinken: water, thee (FRISDRANK STAAT ER NIET OP, waarom niet)</a:t>
            </a:r>
          </a:p>
          <a:p>
            <a:r>
              <a:rPr lang="nl-NL" dirty="0"/>
              <a:t>Olie en vetten</a:t>
            </a:r>
          </a:p>
          <a:p>
            <a:r>
              <a:rPr lang="nl-NL" dirty="0"/>
              <a:t>Vlees, vis, eieren, kaas en melk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Vegetarisch eten: meer granen, geen/minder vlees en vis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C40C0-2A8A-4633-B7DB-A50E7ABEDCDC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65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lijkt veel!</a:t>
            </a:r>
            <a:r>
              <a:rPr lang="nl-NL" baseline="0" dirty="0"/>
              <a:t> Klopt het? Soms eet je meer, soms minder. Als je groeit vaak meer, maar het is belangrijk dat je voldoende goede dingen eet.</a:t>
            </a:r>
            <a:endParaRPr lang="nl-NL" dirty="0"/>
          </a:p>
          <a:p>
            <a:r>
              <a:rPr lang="nl-NL" dirty="0"/>
              <a:t>Veel bewegen, spieren</a:t>
            </a:r>
            <a:r>
              <a:rPr lang="nl-NL" baseline="0" dirty="0"/>
              <a:t> sterk maken, hoofd leegmaken door het bewegen, concentratie vergroten.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C40C0-2A8A-4633-B7DB-A50E7ABEDCDC}" type="slidenum">
              <a:rPr lang="nl-NL" smtClean="0"/>
              <a:pPr/>
              <a:t>12</a:t>
            </a:fld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Ontbijt is als de benzine</a:t>
            </a:r>
            <a:r>
              <a:rPr lang="nl-NL" baseline="0" dirty="0"/>
              <a:t> voor een auto: als er geen energie is gaat hij niet vooruit: jij ook niet.</a:t>
            </a:r>
          </a:p>
          <a:p>
            <a:r>
              <a:rPr lang="nl-NL" baseline="0" dirty="0"/>
              <a:t>Op school snoeptomaatjes of ander gezond in de klas, omdat de tijd tussen ontbijt, 10 uurtje en overblijven soms wat lang is als je druk bezig bent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C40C0-2A8A-4633-B7DB-A50E7ABEDCDC}" type="slidenum">
              <a:rPr lang="nl-NL" smtClean="0"/>
              <a:pPr/>
              <a:t>16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4451-0083-40A1-A281-F6A10B7CE976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B1B9-19D5-4734-AE55-7CE16429059E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6A4A-6B5E-49D2-B7C2-1836313E6E16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0D4-60B5-4389-8070-45E24DD10BAA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C946-8411-4E55-BB05-874C5F4AA280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A921-6EDF-41D6-9BB2-4A3BB8817680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CBD9-E3C8-4481-B232-08E903F24A92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188A-F6ED-4C6A-8B5A-AD083D703D0C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F889-B316-40CC-B2F5-08AA8B9EDC9F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5208-8D37-4929-9FE9-2F036CE7719B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24EA-0A83-403B-80DF-80E1052458DC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C979-CF10-4425-AB60-1982E1A2A1A9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69B9-058D-41E0-A808-78655DF55A5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1412777"/>
            <a:ext cx="7558608" cy="1728191"/>
          </a:xfrm>
        </p:spPr>
        <p:txBody>
          <a:bodyPr/>
          <a:lstStyle/>
          <a:p>
            <a:r>
              <a:rPr lang="nl-NL" b="1" dirty="0"/>
              <a:t>MEC Voedselvaardigheid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3573016"/>
            <a:ext cx="6584776" cy="2065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nl-NL" dirty="0">
              <a:solidFill>
                <a:schemeClr val="tx1"/>
              </a:solidFill>
            </a:endParaRPr>
          </a:p>
          <a:p>
            <a:r>
              <a:rPr lang="nl-NL" sz="4000" dirty="0">
                <a:solidFill>
                  <a:schemeClr val="tx1"/>
                </a:solidFill>
              </a:rPr>
              <a:t>Les voor basisscholen in Oegstgeest</a:t>
            </a:r>
          </a:p>
          <a:p>
            <a:r>
              <a:rPr lang="nl-NL" sz="4000" dirty="0">
                <a:solidFill>
                  <a:schemeClr val="tx1"/>
                </a:solidFill>
              </a:rPr>
              <a:t>Januari 2026</a:t>
            </a:r>
          </a:p>
          <a:p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A2F0-BA6F-4612-9DB8-DB82B807A889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21BD1-D634-DC03-753D-4F970107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Schijf van 5: we eten uit elk vak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A4E267D-9AF3-DCAC-1DA5-A3D84C16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188A-F6ED-4C6A-8B5A-AD083D703D0C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A998FA-DFCB-BFBA-6B95-9E7CB6C7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AutoShape 2" descr="Start doorontwikkeling Schijf van Vijf • Nieuws voor diëtisten">
            <a:extLst>
              <a:ext uri="{FF2B5EF4-FFF2-40B4-BE49-F238E27FC236}">
                <a16:creationId xmlns:a16="http://schemas.microsoft.com/office/drawing/2014/main" id="{3C7CA3B5-85F2-C7CA-DA11-57B8391145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2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E1DE0B-D831-816F-1E91-39B07DB48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7638"/>
            <a:ext cx="6624736" cy="53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8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2312D-594F-E53D-792B-56AFFE2C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Vegan</a:t>
            </a:r>
            <a:r>
              <a:rPr lang="nl-NL" dirty="0"/>
              <a:t> Schijf van Vijf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1A0924-D775-8946-F8FC-68266C5ED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F4095C-6140-8463-D823-807FFC58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0D4-60B5-4389-8070-45E24DD10BAA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B9882A-F262-EABC-C857-5A0746CF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8B6FC5-4D0A-BF31-02AB-344C8BD00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98" y="1700808"/>
            <a:ext cx="3673502" cy="37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7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Hoeveel eet een kind van 8-10 jaar per dag?</a:t>
            </a:r>
            <a:endParaRPr lang="nl-NL" i="1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Groente: 2 of 3 volle eetlepels</a:t>
            </a:r>
          </a:p>
          <a:p>
            <a:r>
              <a:rPr lang="nl-NL" dirty="0"/>
              <a:t>Fruit: 2 stuks</a:t>
            </a:r>
          </a:p>
          <a:p>
            <a:r>
              <a:rPr lang="nl-NL" dirty="0"/>
              <a:t>Brood: 4-5 sneetjes</a:t>
            </a:r>
          </a:p>
          <a:p>
            <a:r>
              <a:rPr lang="nl-NL" dirty="0"/>
              <a:t>Aardappelen: 2-3 aardappelen of 2-3 volle eetlepels rijst, pasta of couscous</a:t>
            </a:r>
          </a:p>
          <a:p>
            <a:r>
              <a:rPr lang="nl-NL" dirty="0"/>
              <a:t>Melkproducten: 500 ml = 0,5 liter</a:t>
            </a:r>
          </a:p>
          <a:p>
            <a:r>
              <a:rPr lang="nl-NL" dirty="0"/>
              <a:t>Kaas: 1 plak</a:t>
            </a:r>
          </a:p>
          <a:p>
            <a:r>
              <a:rPr lang="nl-NL" dirty="0"/>
              <a:t>Vlees en eieren: 80 gram</a:t>
            </a:r>
          </a:p>
          <a:p>
            <a:r>
              <a:rPr lang="nl-NL" dirty="0"/>
              <a:t>Drinken: 1 liter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5507-534B-4894-B032-0133B1B48556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12</a:t>
            </a:fld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5 eetregels </a:t>
            </a:r>
            <a:endParaRPr lang="nl-NL" b="1" i="1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Ik eet gevarieerd: dus van alles wat</a:t>
            </a:r>
          </a:p>
          <a:p>
            <a:r>
              <a:rPr lang="nl-NL" dirty="0"/>
              <a:t>Ik eet niet te veel;, maar </a:t>
            </a:r>
            <a:r>
              <a:rPr lang="nl-NL"/>
              <a:t>wel voldoende;  </a:t>
            </a:r>
            <a:r>
              <a:rPr lang="nl-NL" dirty="0"/>
              <a:t>ook beweeg ik lekker</a:t>
            </a:r>
          </a:p>
          <a:p>
            <a:r>
              <a:rPr lang="nl-NL" dirty="0"/>
              <a:t>Ik eet veel groente en fruit; eten jullie schoolfruit?</a:t>
            </a:r>
          </a:p>
          <a:p>
            <a:r>
              <a:rPr lang="nl-NL" dirty="0"/>
              <a:t>Ik eet weinig vet, zout en suiker</a:t>
            </a:r>
          </a:p>
          <a:p>
            <a:r>
              <a:rPr lang="nl-NL" dirty="0"/>
              <a:t>Niet alles hoeft altijd gezond te zijn! </a:t>
            </a:r>
          </a:p>
          <a:p>
            <a:r>
              <a:rPr lang="nl-NL" dirty="0"/>
              <a:t>Afwisseling is heel belangrijk. Het is fijn om te eten. En ook fijn om samen te eten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1374-D613-4756-9653-0397F20E0064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13</a:t>
            </a:fld>
            <a:endParaRPr 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EETGEWOONTES VERANDEREN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Iedereen en ook elk gezin heeft eetgewoontes: wat eten we bij het ontbijt en later op de dag</a:t>
            </a:r>
          </a:p>
          <a:p>
            <a:r>
              <a:rPr lang="nl-NL" dirty="0"/>
              <a:t>Om gezonder te gaan eten moet je die soms veranderen</a:t>
            </a:r>
          </a:p>
          <a:p>
            <a:r>
              <a:rPr lang="nl-NL" dirty="0"/>
              <a:t>Het is moeilijk om veel gewoontes tegelijk anders te maken</a:t>
            </a:r>
            <a:endParaRPr lang="nl-NL" sz="2800" dirty="0"/>
          </a:p>
          <a:p>
            <a:r>
              <a:rPr lang="nl-NL" sz="2800" dirty="0"/>
              <a:t>Dus: Begin met kleine stapjes: de eetwissels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0D4-60B5-4389-8070-45E24DD10BAA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14</a:t>
            </a:fld>
            <a:endParaRPr lang="nl-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0944F-D92F-8380-2FC5-792CCF16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Homunculus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34C391-127F-1C93-5375-3DB1283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0D4-60B5-4389-8070-45E24DD10BAA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B0DB00-4CCB-1BED-2E1B-A03F226A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6" name="Tijdelijke aanduiding voor inhoud 5" descr="Afbeelding met tekst&#10;&#10;Door AI gegenereerde inhoud is mogelijk onjuist.">
            <a:extLst>
              <a:ext uri="{FF2B5EF4-FFF2-40B4-BE49-F238E27FC236}">
                <a16:creationId xmlns:a16="http://schemas.microsoft.com/office/drawing/2014/main" id="{0EAB59F4-8B0A-9B0C-2D96-B77434988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84" y="1600200"/>
            <a:ext cx="4284231" cy="4525963"/>
          </a:xfrm>
        </p:spPr>
      </p:pic>
    </p:spTree>
    <p:extLst>
      <p:ext uri="{BB962C8B-B14F-4D97-AF65-F5344CB8AC3E}">
        <p14:creationId xmlns:p14="http://schemas.microsoft.com/office/powerpoint/2010/main" val="3288204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EEN VOORBEELD</a:t>
            </a:r>
            <a:br>
              <a:rPr lang="nl-NL" dirty="0"/>
            </a:br>
            <a:r>
              <a:rPr lang="nl-NL" dirty="0"/>
              <a:t>Het ontbijt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/>
            <a:r>
              <a:rPr lang="nl-NL" dirty="0"/>
              <a:t>Ontbijt elke dag voor je naar school gaat</a:t>
            </a:r>
          </a:p>
          <a:p>
            <a:pPr marL="514350" indent="-514350"/>
            <a:r>
              <a:rPr lang="nl-NL" dirty="0"/>
              <a:t>Kijk of je regelmatig wat anders kunt eten</a:t>
            </a:r>
          </a:p>
          <a:p>
            <a:pPr marL="514350" indent="-514350"/>
            <a:r>
              <a:rPr lang="nl-NL" dirty="0"/>
              <a:t>Voorbeelden waaruit je kunt kiezen: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/>
              <a:t>Kwark of yoghurt, met muesli; lekker fruit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/>
              <a:t>Boterham met beleg: (smeer)kaas met komkommer of tomaat, of pindakaas; soms iets zoets, zoals jam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/>
              <a:t>Af en toe een gekookt eitje 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/>
              <a:t>Altijd vers fruit en drink ook altijd thee of melk</a:t>
            </a:r>
          </a:p>
          <a:p>
            <a:pPr marL="914400" lvl="1" indent="-514350"/>
            <a:endParaRPr lang="nl-NL" dirty="0"/>
          </a:p>
          <a:p>
            <a:pPr marL="914400" lvl="1" indent="-514350"/>
            <a:endParaRPr lang="nl-NL" dirty="0"/>
          </a:p>
          <a:p>
            <a:pPr marL="914400" lvl="1" indent="-51435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0D4-60B5-4389-8070-45E24DD10BAA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16</a:t>
            </a:fld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weet je nu wat je eet?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Goed naar product kijken, ruiken en proeven; en ook voelen</a:t>
            </a:r>
          </a:p>
          <a:p>
            <a:r>
              <a:rPr lang="nl-NL" dirty="0"/>
              <a:t>Nadenken of je weet wat er in zit</a:t>
            </a:r>
          </a:p>
          <a:p>
            <a:r>
              <a:rPr lang="nl-NL" dirty="0"/>
              <a:t>Etiketten lezen: wat staat er op en waarom; kan ook met de streepjescode</a:t>
            </a:r>
          </a:p>
          <a:p>
            <a:r>
              <a:rPr lang="nl-NL" dirty="0"/>
              <a:t>Moet je dit allemaal weten?</a:t>
            </a:r>
          </a:p>
          <a:p>
            <a:r>
              <a:rPr lang="nl-NL" dirty="0"/>
              <a:t>En als je het weet wat doe je er dan mee?</a:t>
            </a:r>
          </a:p>
          <a:p>
            <a:endParaRPr lang="nl-NL" dirty="0"/>
          </a:p>
          <a:p>
            <a:pPr>
              <a:buNone/>
            </a:pPr>
            <a:r>
              <a:rPr lang="nl-NL" i="1" dirty="0"/>
              <a:t>Etiketten lezen ga je straks in een van de groepjes doen.</a:t>
            </a:r>
          </a:p>
          <a:p>
            <a:pPr>
              <a:buNone/>
            </a:pPr>
            <a:r>
              <a:rPr lang="nl-NL" i="1" dirty="0"/>
              <a:t>We gaan enkele producten bekijken: pak ze, draai het om, lees het etiket en maak je keuze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0D4-60B5-4389-8070-45E24DD10BAA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17</a:t>
            </a:fld>
            <a:endParaRPr lang="nl-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gaan we nu zelf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Er zijn </a:t>
            </a:r>
            <a:r>
              <a:rPr lang="nl-NL" b="1" dirty="0"/>
              <a:t>4 tafels </a:t>
            </a:r>
            <a:r>
              <a:rPr lang="nl-NL" dirty="0"/>
              <a:t>waar we zelf dingen gaan doen.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Wat is er:</a:t>
            </a:r>
          </a:p>
          <a:p>
            <a:pPr>
              <a:buFontTx/>
              <a:buChar char="-"/>
            </a:pPr>
            <a:r>
              <a:rPr lang="nl-NL" dirty="0"/>
              <a:t>Wat zit er in een voedingsmiddel: we gaan met de APP “Kies ik gezond” antwoord geven op deze vraag. En is de naam soms niet misleidend?</a:t>
            </a:r>
          </a:p>
          <a:p>
            <a:pPr>
              <a:buFontTx/>
              <a:buChar char="-"/>
            </a:pPr>
            <a:r>
              <a:rPr lang="nl-NL" dirty="0"/>
              <a:t>Suiker en zout: zijn die gezond, zijn ze nodig, en hoeveel eet je ervan per dag?</a:t>
            </a:r>
          </a:p>
          <a:p>
            <a:pPr>
              <a:buFontTx/>
              <a:buChar char="-"/>
            </a:pPr>
            <a:r>
              <a:rPr lang="nl-NL" dirty="0"/>
              <a:t>Groente en fruit: Is alles gezond, wat zit er in groente en wat in fruit? Is alles groente ook goed voor het milieu?</a:t>
            </a:r>
          </a:p>
          <a:p>
            <a:pPr>
              <a:buFontTx/>
              <a:buChar char="-"/>
            </a:pPr>
            <a:r>
              <a:rPr lang="nl-NL" dirty="0"/>
              <a:t>Proefje: Van room naar boter: hoe doe je dat? En waar komt de melk vandaan?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93F0-F8CE-479A-9BEF-33962E86B9EB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18</a:t>
            </a:fld>
            <a:endParaRPr lang="nl-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Afsluiting van de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hebben jullie geleerd?</a:t>
            </a:r>
          </a:p>
          <a:p>
            <a:r>
              <a:rPr lang="nl-NL" dirty="0"/>
              <a:t>Kun je te veel of te weinig eten? Of ongezond?</a:t>
            </a:r>
          </a:p>
          <a:p>
            <a:r>
              <a:rPr lang="nl-NL" dirty="0"/>
              <a:t>Kun je zelf goed in de gaten houden wat je eet en of dit gezond is?</a:t>
            </a:r>
          </a:p>
          <a:p>
            <a:r>
              <a:rPr lang="nl-NL" dirty="0"/>
              <a:t>Zijn er lekkere voorbeelden van niet zo gezond eten? Mag je die wel eens eten? Ja: geniet er dan ook extra van.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9645-26BA-4309-ABD2-66E09B8E7C08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19</a:t>
            </a:fld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Aandacht voor gezondheid</a:t>
            </a:r>
          </a:p>
          <a:p>
            <a:r>
              <a:rPr lang="nl-NL" dirty="0"/>
              <a:t>Aandacht voor goed en smakelijk eten</a:t>
            </a:r>
          </a:p>
          <a:p>
            <a:r>
              <a:rPr lang="nl-NL" dirty="0"/>
              <a:t>De Schijf van Vijf en de </a:t>
            </a:r>
            <a:r>
              <a:rPr lang="nl-NL" dirty="0" err="1"/>
              <a:t>Veganschijf</a:t>
            </a:r>
            <a:r>
              <a:rPr lang="nl-NL" dirty="0"/>
              <a:t> van Vijf</a:t>
            </a:r>
          </a:p>
          <a:p>
            <a:r>
              <a:rPr lang="nl-NL" dirty="0"/>
              <a:t>Eetregels, hoeveel eet je per dag  en wat dan.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0D4-60B5-4389-8070-45E24DD10BAA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2</a:t>
            </a:fld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Tot slot voor op school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/>
          </a:p>
          <a:p>
            <a:r>
              <a:rPr lang="nl-NL" dirty="0"/>
              <a:t>Wat doen jullie al op school?</a:t>
            </a:r>
          </a:p>
          <a:p>
            <a:r>
              <a:rPr lang="nl-NL" dirty="0"/>
              <a:t>Groenten van het seizoen eten: kijk elke week samen wat je het beste kunt eten. Deze groenten zijn ook vaak goedkoper</a:t>
            </a:r>
          </a:p>
          <a:p>
            <a:r>
              <a:rPr lang="nl-NL" dirty="0"/>
              <a:t>Fruit: eet fruit uit Nederland; maar in de winter wel sinaasappelen uit het buitenland.</a:t>
            </a:r>
          </a:p>
          <a:p>
            <a:endParaRPr lang="nl-NL" dirty="0"/>
          </a:p>
          <a:p>
            <a:pPr lvl="6">
              <a:buNone/>
            </a:pPr>
            <a:r>
              <a:rPr lang="nl-NL" sz="4000" dirty="0"/>
              <a:t>VEEL SUCCES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D483-6E9E-4AB3-9C78-BD36BBD9B436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20</a:t>
            </a:fld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Nationaal Preventieakkoord: </a:t>
            </a:r>
            <a:br>
              <a:rPr lang="nl-NL" dirty="0"/>
            </a:br>
            <a:r>
              <a:rPr lang="nl-NL" dirty="0"/>
              <a:t>JOUW GEZONDHEID IS BELANGRIJK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Samen werken aan een gezond Nederland</a:t>
            </a:r>
          </a:p>
          <a:p>
            <a:r>
              <a:rPr lang="nl-NL" dirty="0"/>
              <a:t>Dus langer gezond leven en actief zijn</a:t>
            </a:r>
          </a:p>
          <a:p>
            <a:r>
              <a:rPr lang="nl-NL" dirty="0"/>
              <a:t>Wat gaan we doen:</a:t>
            </a:r>
          </a:p>
          <a:p>
            <a:pPr lvl="1"/>
            <a:r>
              <a:rPr lang="nl-NL" dirty="0"/>
              <a:t>Terugdringen van het roken: elke dag beginnen er jongeren met roken en overlijden er mensen</a:t>
            </a:r>
          </a:p>
          <a:p>
            <a:pPr lvl="1"/>
            <a:r>
              <a:rPr lang="nl-NL" dirty="0"/>
              <a:t>Minder overgewicht: overgewicht leidt vaak tot hart- en vaatziekten en diabetes</a:t>
            </a:r>
          </a:p>
          <a:p>
            <a:pPr lvl="1"/>
            <a:r>
              <a:rPr lang="nl-NL" dirty="0"/>
              <a:t>Minder alcoholgebruik: jongeren beginnen soms al als ze 13 zijn; volwassenen drinken vaak te veel</a:t>
            </a:r>
          </a:p>
          <a:p>
            <a:pPr lvl="1"/>
            <a:r>
              <a:rPr lang="nl-NL" dirty="0"/>
              <a:t>Tegengaan van </a:t>
            </a:r>
            <a:r>
              <a:rPr lang="nl-NL" dirty="0" err="1"/>
              <a:t>vapes</a:t>
            </a:r>
            <a:r>
              <a:rPr lang="nl-NL" dirty="0"/>
              <a:t>: een probleem dat sterk groeit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0D4-60B5-4389-8070-45E24DD10BAA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3</a:t>
            </a:fld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/>
              <a:t>WAT IS ER BELANGRIJK</a:t>
            </a:r>
          </a:p>
        </p:txBody>
      </p:sp>
      <p:pic>
        <p:nvPicPr>
          <p:cNvPr id="1026" name="Picture 2" descr="C:\Users\Rianne\Desktop\Smaaklessen meisj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2215356"/>
            <a:ext cx="5048250" cy="3295650"/>
          </a:xfrm>
          <a:noFill/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AAD90D4-60B5-4389-8070-45E24DD10BAA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EE69B9-058D-41E0-A808-78655DF55A5D}" type="slidenum">
              <a:rPr lang="nl-NL" smtClean="0"/>
              <a:pPr/>
              <a:t>4</a:t>
            </a:fld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10DDD-4EEA-7D2E-2C32-D5F15F88D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0F8E25-4265-AAB7-E98D-6D48B5BE5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Aandacht aan smaak</a:t>
            </a:r>
          </a:p>
          <a:p>
            <a:r>
              <a:rPr lang="nl-NL" dirty="0"/>
              <a:t>Aandacht voor voedingsstoffen</a:t>
            </a:r>
          </a:p>
          <a:p>
            <a:r>
              <a:rPr lang="nl-NL" dirty="0"/>
              <a:t>Aandacht aan gezondheid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dirty="0">
                <a:solidFill>
                  <a:srgbClr val="FF0000"/>
                </a:solidFill>
              </a:rPr>
              <a:t>EN</a:t>
            </a:r>
          </a:p>
          <a:p>
            <a:r>
              <a:rPr lang="nl-NL" dirty="0"/>
              <a:t>Aandacht voor het maken van eigen keuzes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A268D7-6CDA-C905-0610-B4CDB876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0D4-60B5-4389-8070-45E24DD10BAA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11343C-3525-4482-2EB6-45872D96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961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Wat is Smaak?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/>
              <a:t>Welke zintuigen zijn belangrijk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7"/>
            <a:ext cx="6264697" cy="381642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None/>
            </a:pPr>
            <a:r>
              <a:rPr lang="nl-NL" sz="4000" dirty="0">
                <a:solidFill>
                  <a:schemeClr val="tx1"/>
                </a:solidFill>
              </a:rPr>
              <a:t>	Bij </a:t>
            </a:r>
            <a:r>
              <a:rPr lang="nl-NL" sz="4600" dirty="0">
                <a:solidFill>
                  <a:schemeClr val="tx1"/>
                </a:solidFill>
              </a:rPr>
              <a:t>SMAAK</a:t>
            </a:r>
            <a:r>
              <a:rPr lang="nl-NL" sz="4000" dirty="0">
                <a:solidFill>
                  <a:schemeClr val="tx1"/>
                </a:solidFill>
              </a:rPr>
              <a:t> staat het beleven van </a:t>
            </a:r>
            <a:r>
              <a:rPr lang="nl-NL" sz="4000" b="1" dirty="0">
                <a:solidFill>
                  <a:schemeClr val="tx1"/>
                </a:solidFill>
              </a:rPr>
              <a:t>voedsel </a:t>
            </a:r>
            <a:r>
              <a:rPr lang="nl-NL" sz="4000" dirty="0">
                <a:solidFill>
                  <a:schemeClr val="tx1"/>
                </a:solidFill>
              </a:rPr>
              <a:t>centraal</a:t>
            </a:r>
          </a:p>
          <a:p>
            <a:pPr>
              <a:buNone/>
            </a:pPr>
            <a:r>
              <a:rPr lang="nl-NL" sz="4000" dirty="0">
                <a:solidFill>
                  <a:schemeClr val="tx1"/>
                </a:solidFill>
              </a:rPr>
              <a:t> 	</a:t>
            </a:r>
          </a:p>
          <a:p>
            <a:r>
              <a:rPr lang="nl-NL" sz="3800" dirty="0"/>
              <a:t>Ruiken!   	NEUS</a:t>
            </a:r>
          </a:p>
          <a:p>
            <a:r>
              <a:rPr lang="nl-NL" sz="3800" dirty="0"/>
              <a:t>Proeven</a:t>
            </a:r>
            <a:r>
              <a:rPr lang="nl-NL" sz="3800" dirty="0">
                <a:solidFill>
                  <a:schemeClr val="tx1"/>
                </a:solidFill>
              </a:rPr>
              <a:t>! </a:t>
            </a:r>
            <a:r>
              <a:rPr lang="nl-NL" sz="3800" dirty="0"/>
              <a:t>	TONG</a:t>
            </a:r>
            <a:endParaRPr lang="nl-NL" sz="3800" dirty="0">
              <a:solidFill>
                <a:schemeClr val="tx1"/>
              </a:solidFill>
            </a:endParaRPr>
          </a:p>
          <a:p>
            <a:r>
              <a:rPr lang="nl-NL" sz="3800" dirty="0"/>
              <a:t>Horen! 	OOR</a:t>
            </a:r>
          </a:p>
          <a:p>
            <a:r>
              <a:rPr lang="nl-NL" sz="3800" dirty="0"/>
              <a:t>Zien!		OOG</a:t>
            </a:r>
          </a:p>
          <a:p>
            <a:endParaRPr lang="nl-NL" sz="3800" dirty="0"/>
          </a:p>
          <a:p>
            <a:pPr>
              <a:buNone/>
            </a:pPr>
            <a:r>
              <a:rPr lang="nl-NL" sz="3800" dirty="0"/>
              <a:t>En ook nog, niet heel direct belangrijk voor smaak:</a:t>
            </a:r>
          </a:p>
          <a:p>
            <a:r>
              <a:rPr lang="nl-NL" sz="3800" dirty="0"/>
              <a:t>Voelen! 	HUID</a:t>
            </a:r>
          </a:p>
          <a:p>
            <a:pPr marL="1828800" lvl="4" indent="0">
              <a:buNone/>
            </a:pPr>
            <a:r>
              <a:rPr lang="nl-NL" sz="3600" dirty="0"/>
              <a:t>MOND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endParaRPr lang="nl-NL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nl-NL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9" name="Afbeelding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392363"/>
            <a:ext cx="2987675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1BE8-A9A7-4AC6-9F2B-B6042B0554B7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6</a:t>
            </a:fld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Wat eten we?</a:t>
            </a:r>
            <a:endParaRPr lang="nl-NL" b="1" i="1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eten we: brood, aardappelen, rijst, pasta, groente en fruit; en ook af en toe vis of vlees</a:t>
            </a:r>
          </a:p>
          <a:p>
            <a:r>
              <a:rPr lang="nl-NL" dirty="0"/>
              <a:t>Zijn dit gezonde producten? En wat is gezond?</a:t>
            </a:r>
          </a:p>
          <a:p>
            <a:r>
              <a:rPr lang="nl-NL" dirty="0"/>
              <a:t>Is iets wat gezond is ook altijd lekker?</a:t>
            </a:r>
          </a:p>
          <a:p>
            <a:r>
              <a:rPr lang="nl-NL" dirty="0"/>
              <a:t>Is iets wat lekker is ook altijd gezond?</a:t>
            </a:r>
          </a:p>
          <a:p>
            <a:pPr>
              <a:buNone/>
            </a:pPr>
            <a:endParaRPr lang="nl-NL" dirty="0"/>
          </a:p>
          <a:p>
            <a:pPr algn="ctr">
              <a:buNone/>
            </a:pPr>
            <a:endParaRPr lang="nl-NL" dirty="0"/>
          </a:p>
          <a:p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80A5-5BCE-4CD2-8066-375FD763AFDB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7</a:t>
            </a:fld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eten we?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 eten om actief te zijn</a:t>
            </a:r>
          </a:p>
          <a:p>
            <a:r>
              <a:rPr lang="nl-NL" dirty="0"/>
              <a:t>We eten om gezond te zijn</a:t>
            </a:r>
          </a:p>
          <a:p>
            <a:r>
              <a:rPr lang="nl-NL" dirty="0"/>
              <a:t>We eten om niet te dik of te dun te worden</a:t>
            </a:r>
          </a:p>
          <a:p>
            <a:r>
              <a:rPr lang="nl-NL" dirty="0"/>
              <a:t>We eten om te groeien van kind naar volwassene</a:t>
            </a:r>
          </a:p>
          <a:p>
            <a:endParaRPr lang="nl-NL" dirty="0"/>
          </a:p>
          <a:p>
            <a:r>
              <a:rPr lang="nl-NL" dirty="0"/>
              <a:t>Dus: we eten van alles wat, niet te veel en niet te weinig. En we proberen </a:t>
            </a:r>
            <a:r>
              <a:rPr lang="nl-NL" b="1" dirty="0"/>
              <a:t>In Balans </a:t>
            </a:r>
            <a:r>
              <a:rPr lang="nl-NL" dirty="0"/>
              <a:t>te zijn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0D4-60B5-4389-8070-45E24DD10BAA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8</a:t>
            </a:fld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schijf van 5: we eten uit elk vak</a:t>
            </a:r>
          </a:p>
        </p:txBody>
      </p:sp>
      <p:pic>
        <p:nvPicPr>
          <p:cNvPr id="23554" name="Picture 2" descr="C:\Users\Eigenaar\Desktop\Schijf-van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24744"/>
            <a:ext cx="5544616" cy="5544616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0" y="126876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251B-A634-4BAE-87B0-84E5CA2DA5A3}" type="datetime1">
              <a:rPr lang="nl-NL" smtClean="0"/>
              <a:pPr/>
              <a:t>15-1-2026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9B9-058D-41E0-A808-78655DF55A5D}" type="slidenum">
              <a:rPr lang="nl-NL" smtClean="0"/>
              <a:pPr/>
              <a:t>9</a:t>
            </a:fld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1113</Words>
  <Application>Microsoft Office PowerPoint</Application>
  <PresentationFormat>Diavoorstelling (4:3)</PresentationFormat>
  <Paragraphs>175</Paragraphs>
  <Slides>20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Office-thema</vt:lpstr>
      <vt:lpstr>MEC Voedselvaardigheid </vt:lpstr>
      <vt:lpstr>Onze les</vt:lpstr>
      <vt:lpstr>Nationaal Preventieakkoord:  JOUW GEZONDHEID IS BELANGRIJK</vt:lpstr>
      <vt:lpstr>WAT IS ER BELANGRIJK</vt:lpstr>
      <vt:lpstr>Onze Les</vt:lpstr>
      <vt:lpstr>Wat is Smaak? Welke zintuigen zijn belangrijk</vt:lpstr>
      <vt:lpstr>Wat eten we?</vt:lpstr>
      <vt:lpstr>Waarom eten we?</vt:lpstr>
      <vt:lpstr>De schijf van 5: we eten uit elk vak</vt:lpstr>
      <vt:lpstr>De Schijf van 5: we eten uit elk vak</vt:lpstr>
      <vt:lpstr>Vegan Schijf van Vijf</vt:lpstr>
      <vt:lpstr>Hoeveel eet een kind van 8-10 jaar per dag?</vt:lpstr>
      <vt:lpstr>5 eetregels </vt:lpstr>
      <vt:lpstr>EETGEWOONTES VERANDEREN</vt:lpstr>
      <vt:lpstr>Homunculus</vt:lpstr>
      <vt:lpstr>EEN VOORBEELD Het ontbijt</vt:lpstr>
      <vt:lpstr>Hoe weet je nu wat je eet?</vt:lpstr>
      <vt:lpstr>Wat gaan we nu zelf doen?</vt:lpstr>
      <vt:lpstr>Afsluiting van de les</vt:lpstr>
      <vt:lpstr>Tot slot voor op school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 Smaaklessen</dc:title>
  <dc:creator>Eigenaar</dc:creator>
  <cp:lastModifiedBy>Rianne Meester-Broertjes</cp:lastModifiedBy>
  <cp:revision>198</cp:revision>
  <dcterms:created xsi:type="dcterms:W3CDTF">2013-10-27T07:37:04Z</dcterms:created>
  <dcterms:modified xsi:type="dcterms:W3CDTF">2026-01-15T19:10:54Z</dcterms:modified>
</cp:coreProperties>
</file>