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6" r:id="rId8"/>
    <p:sldId id="262" r:id="rId9"/>
    <p:sldId id="263" r:id="rId10"/>
    <p:sldId id="267" r:id="rId11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4694" autoAdjust="0"/>
  </p:normalViewPr>
  <p:slideViewPr>
    <p:cSldViewPr>
      <p:cViewPr varScale="1">
        <p:scale>
          <a:sx n="121" d="100"/>
          <a:sy n="121" d="100"/>
        </p:scale>
        <p:origin x="8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7C747B-3595-0080-894C-55058B0D20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E5838C-50EA-6230-8264-A08251CAF7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8B52CD-5D68-4B75-BA48-4489394F07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8C92AA-8F8F-CA49-9153-271F5C05284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7710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C81B9C-32CB-3613-27FD-DD791D47E0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387EE4-F867-E4D0-4B8E-A5C0897FF0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B5300C-EE6C-F214-7C56-2FC0A01364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8DEC48-7B27-B747-BAD3-B6FC03E0DD8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2269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F7AB02-0D38-3A14-8EB7-FEF555AEF5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74E4D7-7765-366C-3349-C26E78D2A7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F5A74E-7BEE-78C9-2940-DE5D9DDEE7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CDDAF-37F0-B449-88D5-15557A0F5AF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2471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E68A34-C8D9-E360-5381-93FF509836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2FE1CB-91BE-BF87-C4C5-3D2CBEF23B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C210FE-C45D-3F41-FEBA-09C9FA645B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3DB941-B9D8-0C49-AF84-D0D236F154A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0678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B74188-9883-51E6-4090-32657D57DE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2AF371-7EF8-C8F7-40CF-F6E524ECD4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1A9B40-7E52-530B-C5B1-68732F7EF7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2C53E-EB5F-4643-9A41-FC7108DCE3B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0002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62CD76-5257-DB4F-B224-916955DE3C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ECCF19-3EAF-F364-B2F2-54D814B13D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A1D560-28C8-1669-14F5-CE5662675B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460B0-F185-1545-ACFC-93815FDA0AE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1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E99875-85DE-0FE2-9B2F-F6725CBB3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0DFCF18-4E37-6C2C-14C6-012A76A4E4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8637A19-CB60-5015-B4C4-AA2F11514D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E0FF9-EF98-254F-8914-E16BE1270E4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7135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E19A05D-B4FA-AA5A-ECF5-36F5FDB14B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23A8C4B-8F07-B67F-8DF6-1A183F164C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754486B-8A97-A83D-0729-DCABF2BE9C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E35C0-AC4B-F44E-88E2-60A495105AC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9468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BB5FAB8-71A3-AA0E-CDBD-80DC9459A1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6C7D372-1230-BADF-16B7-EE6B7AE615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A62D809-7E09-C91F-1FAC-876F1FFCA5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0761A-9FFC-5D40-8BC2-3BAD594643A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85406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841D72-ACF4-F4F8-0087-998A4BF048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019AB8-908E-1DB8-0E46-F3D37C3CBE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FEEEB-955A-835B-C6C4-C20D2F41C5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EF1E83-9D62-AF4F-AE79-CDB4C32C519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5825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7E3B1D-5FCA-82C2-6452-3DC0FD318B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415F5F-7658-C1E4-B4EB-647D0F8E3E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53EA32-A2E9-65DB-D4D3-4D564B6455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DFBA61-0B00-5C48-9681-4F0DAC37397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12276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7E7FF"/>
            </a:gs>
            <a:gs pos="100000">
              <a:srgbClr val="63A2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86714AC-84C1-94CF-0742-A379A3EA4A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749F90E-E0E8-B7B6-7FBE-CED37B2757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BF64692-15DE-A829-DAB1-308EA3D55E0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1AA200D-749C-BEE6-65DE-1A7DCD77FC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9E592A3-46E7-21EC-F8A6-E1D98DAEAF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B3D83C1-FFE5-5143-A7BB-7CC0322115C6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schooltv.nl/video-item/libellenlarve-een-dier-met-straalaandrijvin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schooltv.nl/video-item/van-larve-tot-libel-lelijke-larve-wordt-mooie-libel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4BFF098-BF11-9E5E-06D4-C6C2D3D421F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115888"/>
            <a:ext cx="7772400" cy="650875"/>
          </a:xfrm>
        </p:spPr>
        <p:txBody>
          <a:bodyPr anchor="ctr"/>
          <a:lstStyle/>
          <a:p>
            <a:pPr eaLnBrk="1" hangingPunct="1"/>
            <a:r>
              <a:rPr lang="nl-NL" altLang="nl-NL" sz="3600" b="1"/>
              <a:t>Waterbeestjes </a:t>
            </a:r>
            <a:r>
              <a:rPr lang="nl-NL" altLang="nl-NL" sz="2000" b="1"/>
              <a:t>(dia 1: intro)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5D85F078-DC05-948A-B277-C65EB07D0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" t="7774" r="4501" b="7417"/>
          <a:stretch>
            <a:fillRect/>
          </a:stretch>
        </p:blipFill>
        <p:spPr bwMode="auto">
          <a:xfrm>
            <a:off x="0" y="881063"/>
            <a:ext cx="9144000" cy="597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B83B182A-1654-E831-53F0-03C68EA20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708275"/>
            <a:ext cx="5521325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>
            <a:extLst>
              <a:ext uri="{FF2B5EF4-FFF2-40B4-BE49-F238E27FC236}">
                <a16:creationId xmlns:a16="http://schemas.microsoft.com/office/drawing/2014/main" id="{308E3D36-9C11-2928-8637-B98D48D26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708275"/>
            <a:ext cx="539115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3" name="Text Box 9">
            <a:extLst>
              <a:ext uri="{FF2B5EF4-FFF2-40B4-BE49-F238E27FC236}">
                <a16:creationId xmlns:a16="http://schemas.microsoft.com/office/drawing/2014/main" id="{A7035E28-38C5-221D-A0FD-6810A2F00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5949950"/>
            <a:ext cx="1296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/>
              <a:t>Poelslak</a:t>
            </a:r>
          </a:p>
        </p:txBody>
      </p:sp>
      <p:pic>
        <p:nvPicPr>
          <p:cNvPr id="11270" name="Picture 6">
            <a:extLst>
              <a:ext uri="{FF2B5EF4-FFF2-40B4-BE49-F238E27FC236}">
                <a16:creationId xmlns:a16="http://schemas.microsoft.com/office/drawing/2014/main" id="{BEF7A62F-83E2-D6BF-38F6-7660D488F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3" b="7593"/>
          <a:stretch>
            <a:fillRect/>
          </a:stretch>
        </p:blipFill>
        <p:spPr bwMode="auto">
          <a:xfrm>
            <a:off x="611188" y="2708275"/>
            <a:ext cx="7620000" cy="367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" name="Text Box 7">
            <a:extLst>
              <a:ext uri="{FF2B5EF4-FFF2-40B4-BE49-F238E27FC236}">
                <a16:creationId xmlns:a16="http://schemas.microsoft.com/office/drawing/2014/main" id="{6BB27655-E6B1-267C-686D-C92413099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949950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/>
              <a:t>Baars</a:t>
            </a:r>
          </a:p>
        </p:txBody>
      </p:sp>
      <p:pic>
        <p:nvPicPr>
          <p:cNvPr id="2057" name="Afbeelding 1">
            <a:extLst>
              <a:ext uri="{FF2B5EF4-FFF2-40B4-BE49-F238E27FC236}">
                <a16:creationId xmlns:a16="http://schemas.microsoft.com/office/drawing/2014/main" id="{94574504-43D6-7D1B-2136-FA23897AC1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11113"/>
            <a:ext cx="8175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xit" presetSubtype="8" ac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" presetClass="entr" presetSubtype="2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" presetClass="exit" presetSubtype="8" ac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" presetClass="entr" presetSubtype="2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2" presetClass="exit" presetSubtype="8" ac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11273" grpId="1"/>
      <p:bldP spid="112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>
            <a:extLst>
              <a:ext uri="{FF2B5EF4-FFF2-40B4-BE49-F238E27FC236}">
                <a16:creationId xmlns:a16="http://schemas.microsoft.com/office/drawing/2014/main" id="{ABABF72C-FAB2-5911-CA08-02E6AE53D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sp>
        <p:nvSpPr>
          <p:cNvPr id="11267" name="Tijdelijke aanduiding voor inhoud 2">
            <a:extLst>
              <a:ext uri="{FF2B5EF4-FFF2-40B4-BE49-F238E27FC236}">
                <a16:creationId xmlns:a16="http://schemas.microsoft.com/office/drawing/2014/main" id="{2615B499-C9B4-B8FC-E212-E9C1E8E40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3573463"/>
            <a:ext cx="3384550" cy="19431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nl-NL" altLang="nl-NL" sz="8000"/>
              <a:t>EINDE</a:t>
            </a:r>
          </a:p>
        </p:txBody>
      </p:sp>
      <p:pic>
        <p:nvPicPr>
          <p:cNvPr id="11268" name="Afbeelding 3">
            <a:extLst>
              <a:ext uri="{FF2B5EF4-FFF2-40B4-BE49-F238E27FC236}">
                <a16:creationId xmlns:a16="http://schemas.microsoft.com/office/drawing/2014/main" id="{EF68CCC6-D38F-C61D-F66A-FAF3635FE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04813"/>
            <a:ext cx="2100263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C2239C0-4251-CD92-B2B3-5E6AC5137A3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115888"/>
            <a:ext cx="8059738" cy="650875"/>
          </a:xfrm>
        </p:spPr>
        <p:txBody>
          <a:bodyPr anchor="ctr"/>
          <a:lstStyle/>
          <a:p>
            <a:pPr eaLnBrk="1" hangingPunct="1"/>
            <a:r>
              <a:rPr lang="nl-NL" altLang="nl-NL" sz="3600" b="1"/>
              <a:t>Waterbeestjes </a:t>
            </a:r>
            <a:r>
              <a:rPr lang="nl-NL" altLang="nl-NL" sz="2000" b="1"/>
              <a:t>(dia 2:voedselketen/kringloop)</a:t>
            </a:r>
          </a:p>
        </p:txBody>
      </p:sp>
      <p:pic>
        <p:nvPicPr>
          <p:cNvPr id="3075" name="Picture 5" descr="voedselketen1">
            <a:extLst>
              <a:ext uri="{FF2B5EF4-FFF2-40B4-BE49-F238E27FC236}">
                <a16:creationId xmlns:a16="http://schemas.microsoft.com/office/drawing/2014/main" id="{51AF9573-6C6D-73C8-D237-A8FA044AF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" t="14948" r="3764" b="5760"/>
          <a:stretch>
            <a:fillRect/>
          </a:stretch>
        </p:blipFill>
        <p:spPr bwMode="auto">
          <a:xfrm>
            <a:off x="0" y="1179513"/>
            <a:ext cx="9144000" cy="567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Afbeelding 1">
            <a:extLst>
              <a:ext uri="{FF2B5EF4-FFF2-40B4-BE49-F238E27FC236}">
                <a16:creationId xmlns:a16="http://schemas.microsoft.com/office/drawing/2014/main" id="{11AA8012-84A0-069C-4AF2-52C680B42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63500"/>
            <a:ext cx="93027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477A7BD-26C4-18A7-C2A7-578303397E9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115888"/>
            <a:ext cx="7772400" cy="650875"/>
          </a:xfrm>
        </p:spPr>
        <p:txBody>
          <a:bodyPr anchor="ctr"/>
          <a:lstStyle/>
          <a:p>
            <a:pPr eaLnBrk="1" hangingPunct="1"/>
            <a:r>
              <a:rPr lang="nl-NL" altLang="nl-NL" sz="3600" b="1"/>
              <a:t>Waterbeestjes </a:t>
            </a:r>
            <a:r>
              <a:rPr lang="nl-NL" altLang="nl-NL" sz="2000" b="1"/>
              <a:t>(dia 3:Libellelarve en libel)</a:t>
            </a:r>
          </a:p>
        </p:txBody>
      </p:sp>
      <p:sp>
        <p:nvSpPr>
          <p:cNvPr id="4099" name="Text Box 5">
            <a:extLst>
              <a:ext uri="{FF2B5EF4-FFF2-40B4-BE49-F238E27FC236}">
                <a16:creationId xmlns:a16="http://schemas.microsoft.com/office/drawing/2014/main" id="{15C6D20C-1754-E2DD-F000-612ADBC60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860800"/>
            <a:ext cx="7272338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i="1" dirty="0"/>
              <a:t>(klik op de volgende link voor een filmpje</a:t>
            </a:r>
            <a:r>
              <a:rPr lang="nl-NL" altLang="nl-NL" dirty="0"/>
              <a:t> </a:t>
            </a:r>
            <a:r>
              <a:rPr lang="nl-NL" altLang="nl-NL" i="1" dirty="0"/>
              <a:t>over het leven van de libel)</a:t>
            </a:r>
            <a:r>
              <a:rPr lang="nl-NL" altLang="nl-NL" dirty="0"/>
              <a:t> </a:t>
            </a:r>
            <a:r>
              <a:rPr lang="nl-NL" altLang="nl-NL" dirty="0">
                <a:hlinkClick r:id="rId2"/>
              </a:rPr>
              <a:t>https://schooltv.nl/video-item/libellenlarve-een-dier-met-straalaandrijving</a:t>
            </a:r>
            <a:endParaRPr lang="nl-NL" altLang="nl-NL" dirty="0"/>
          </a:p>
          <a:p>
            <a:pPr eaLnBrk="1" hangingPunct="1">
              <a:spcBef>
                <a:spcPct val="50000"/>
              </a:spcBef>
            </a:pPr>
            <a:r>
              <a:rPr lang="nl-NL" altLang="nl-NL" dirty="0"/>
              <a:t>De libellenlarve haalt uit het water in zijn darmen zuurstof uit het water  Dit werkt tevens als </a:t>
            </a:r>
            <a:r>
              <a:rPr lang="nl-NL" altLang="nl-NL" dirty="0" err="1"/>
              <a:t>hydrojet</a:t>
            </a:r>
            <a:r>
              <a:rPr lang="nl-NL" altLang="nl-NL" dirty="0"/>
              <a:t> systeem waarmee hij zich snel kan voortbewegen. Libellenlarven hebben een uitschuifbare bek waarmee ze razendsnel hun prooi zoals een muggenlarve kunnen opeten.</a:t>
            </a:r>
          </a:p>
        </p:txBody>
      </p:sp>
      <p:sp>
        <p:nvSpPr>
          <p:cNvPr id="4100" name="Text Box 6">
            <a:extLst>
              <a:ext uri="{FF2B5EF4-FFF2-40B4-BE49-F238E27FC236}">
                <a16:creationId xmlns:a16="http://schemas.microsoft.com/office/drawing/2014/main" id="{F3D82F6D-A912-7D1C-7060-8F828090A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276475"/>
            <a:ext cx="4700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pic>
        <p:nvPicPr>
          <p:cNvPr id="4101" name="Picture 9" descr="libelle">
            <a:extLst>
              <a:ext uri="{FF2B5EF4-FFF2-40B4-BE49-F238E27FC236}">
                <a16:creationId xmlns:a16="http://schemas.microsoft.com/office/drawing/2014/main" id="{436B9C96-7E1E-59A7-571B-5DA6B5FED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81075"/>
            <a:ext cx="3475037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0" descr="libelle larven">
            <a:extLst>
              <a:ext uri="{FF2B5EF4-FFF2-40B4-BE49-F238E27FC236}">
                <a16:creationId xmlns:a16="http://schemas.microsoft.com/office/drawing/2014/main" id="{584AE7F6-9CF2-DE61-A6DE-859BB18FA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86" b="-1961"/>
          <a:stretch>
            <a:fillRect/>
          </a:stretch>
        </p:blipFill>
        <p:spPr bwMode="auto">
          <a:xfrm>
            <a:off x="1763713" y="1052513"/>
            <a:ext cx="12827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11">
            <a:extLst>
              <a:ext uri="{FF2B5EF4-FFF2-40B4-BE49-F238E27FC236}">
                <a16:creationId xmlns:a16="http://schemas.microsoft.com/office/drawing/2014/main" id="{10F9B593-D0C1-173B-98D4-80C9CAEF2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1052513"/>
            <a:ext cx="201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/>
              <a:t>-uitschuifbek van            libellelarve</a:t>
            </a:r>
          </a:p>
        </p:txBody>
      </p:sp>
      <p:sp>
        <p:nvSpPr>
          <p:cNvPr id="4104" name="Text Box 12">
            <a:extLst>
              <a:ext uri="{FF2B5EF4-FFF2-40B4-BE49-F238E27FC236}">
                <a16:creationId xmlns:a16="http://schemas.microsoft.com/office/drawing/2014/main" id="{FD7B86BA-7CD6-1954-87E0-52559A866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3448050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/>
              <a:t>libel</a:t>
            </a:r>
          </a:p>
        </p:txBody>
      </p:sp>
      <p:pic>
        <p:nvPicPr>
          <p:cNvPr id="4105" name="Afbeelding 1">
            <a:extLst>
              <a:ext uri="{FF2B5EF4-FFF2-40B4-BE49-F238E27FC236}">
                <a16:creationId xmlns:a16="http://schemas.microsoft.com/office/drawing/2014/main" id="{94A6D054-A168-E8A1-1985-435DFEEA99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17463"/>
            <a:ext cx="82867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4C6CF3E-B6FB-ECD7-AAE4-E80D5B7EF8F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115888"/>
            <a:ext cx="7200900" cy="865187"/>
          </a:xfrm>
        </p:spPr>
        <p:txBody>
          <a:bodyPr anchor="ctr"/>
          <a:lstStyle/>
          <a:p>
            <a:pPr eaLnBrk="1" hangingPunct="1"/>
            <a:r>
              <a:rPr lang="nl-NL" altLang="nl-NL" sz="3600" b="1"/>
              <a:t>Waterbeestjes </a:t>
            </a:r>
            <a:r>
              <a:rPr lang="nl-NL" altLang="nl-NL" sz="2000" b="1"/>
              <a:t>(dia 4: wat gaan we doen:              scheppen)</a:t>
            </a:r>
          </a:p>
        </p:txBody>
      </p:sp>
      <p:pic>
        <p:nvPicPr>
          <p:cNvPr id="5123" name="Afbeelding 1">
            <a:extLst>
              <a:ext uri="{FF2B5EF4-FFF2-40B4-BE49-F238E27FC236}">
                <a16:creationId xmlns:a16="http://schemas.microsoft.com/office/drawing/2014/main" id="{FE551CF0-684E-197A-196C-D6CF673B5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0"/>
            <a:ext cx="1041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Afbeelding 3">
            <a:extLst>
              <a:ext uri="{FF2B5EF4-FFF2-40B4-BE49-F238E27FC236}">
                <a16:creationId xmlns:a16="http://schemas.microsoft.com/office/drawing/2014/main" id="{24EE55DD-933F-23D2-A5DE-4954C06FC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14438"/>
            <a:ext cx="7523162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0AFC6FC-2378-F5CD-F9A2-9A1B8AF1285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115888"/>
            <a:ext cx="8132763" cy="792162"/>
          </a:xfrm>
        </p:spPr>
        <p:txBody>
          <a:bodyPr anchor="ctr"/>
          <a:lstStyle/>
          <a:p>
            <a:pPr eaLnBrk="1" hangingPunct="1"/>
            <a:r>
              <a:rPr lang="nl-NL" altLang="nl-NL" sz="3600" b="1"/>
              <a:t>Waterbeestjes </a:t>
            </a:r>
            <a:r>
              <a:rPr lang="nl-NL" altLang="nl-NL" sz="2000" b="1"/>
              <a:t>(dia 5:Wat gaan we doen: bekijken)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BD0008D3-8A38-0DC6-3103-F2097FF17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1"/>
          <a:stretch>
            <a:fillRect/>
          </a:stretch>
        </p:blipFill>
        <p:spPr bwMode="auto">
          <a:xfrm>
            <a:off x="4857750" y="1457325"/>
            <a:ext cx="428625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Afbeelding 2">
            <a:extLst>
              <a:ext uri="{FF2B5EF4-FFF2-40B4-BE49-F238E27FC236}">
                <a16:creationId xmlns:a16="http://schemas.microsoft.com/office/drawing/2014/main" id="{CAA4DB60-AC1E-9CA2-5F34-6597051E0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57325"/>
            <a:ext cx="4187825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Afbeelding 4">
            <a:extLst>
              <a:ext uri="{FF2B5EF4-FFF2-40B4-BE49-F238E27FC236}">
                <a16:creationId xmlns:a16="http://schemas.microsoft.com/office/drawing/2014/main" id="{0C0A8B9F-3BD5-9C7D-D318-99792D57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28588"/>
            <a:ext cx="87788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80CDA58-B6B9-37F1-A352-ED185930A58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115888"/>
            <a:ext cx="7772400" cy="650875"/>
          </a:xfrm>
        </p:spPr>
        <p:txBody>
          <a:bodyPr anchor="ctr"/>
          <a:lstStyle/>
          <a:p>
            <a:pPr eaLnBrk="1" hangingPunct="1"/>
            <a:r>
              <a:rPr lang="nl-NL" altLang="nl-NL" sz="3600" b="1"/>
              <a:t>Waterbeestjes </a:t>
            </a:r>
            <a:r>
              <a:rPr lang="nl-NL" altLang="nl-NL" sz="2000" b="1"/>
              <a:t>(dia 6: hulpmiddelen)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44C9471D-0A66-FF91-D0A8-57C8EF973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23975"/>
            <a:ext cx="2576513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5">
            <a:extLst>
              <a:ext uri="{FF2B5EF4-FFF2-40B4-BE49-F238E27FC236}">
                <a16:creationId xmlns:a16="http://schemas.microsoft.com/office/drawing/2014/main" id="{7AB257F6-92D6-2D6D-AF6B-E9486CE80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1252538"/>
            <a:ext cx="3040063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6">
            <a:extLst>
              <a:ext uri="{FF2B5EF4-FFF2-40B4-BE49-F238E27FC236}">
                <a16:creationId xmlns:a16="http://schemas.microsoft.com/office/drawing/2014/main" id="{AD0DD3F9-837A-874B-497D-351D9BD1F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" r="4875"/>
          <a:stretch>
            <a:fillRect/>
          </a:stretch>
        </p:blipFill>
        <p:spPr bwMode="auto">
          <a:xfrm>
            <a:off x="2843213" y="2867025"/>
            <a:ext cx="3097212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7">
            <a:extLst>
              <a:ext uri="{FF2B5EF4-FFF2-40B4-BE49-F238E27FC236}">
                <a16:creationId xmlns:a16="http://schemas.microsoft.com/office/drawing/2014/main" id="{F11D5ADF-1875-E2D0-3F7A-B6878B09B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6" t="11867" r="8397" b="12915"/>
          <a:stretch>
            <a:fillRect/>
          </a:stretch>
        </p:blipFill>
        <p:spPr bwMode="auto">
          <a:xfrm>
            <a:off x="6443663" y="5275263"/>
            <a:ext cx="2087562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5" name="Text Box 8">
            <a:extLst>
              <a:ext uri="{FF2B5EF4-FFF2-40B4-BE49-F238E27FC236}">
                <a16:creationId xmlns:a16="http://schemas.microsoft.com/office/drawing/2014/main" id="{F9E88A25-350B-339B-A357-05D4C48EF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941888"/>
            <a:ext cx="1944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/>
              <a:t>Loeppotje</a:t>
            </a:r>
          </a:p>
        </p:txBody>
      </p:sp>
      <p:sp>
        <p:nvSpPr>
          <p:cNvPr id="7176" name="Text Box 9">
            <a:extLst>
              <a:ext uri="{FF2B5EF4-FFF2-40B4-BE49-F238E27FC236}">
                <a16:creationId xmlns:a16="http://schemas.microsoft.com/office/drawing/2014/main" id="{CB8EF73E-9E37-D9FF-42F5-951AF476E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6308725"/>
            <a:ext cx="1944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/>
              <a:t>Driepootloep</a:t>
            </a:r>
          </a:p>
        </p:txBody>
      </p:sp>
      <p:sp>
        <p:nvSpPr>
          <p:cNvPr id="7177" name="Text Box 10">
            <a:extLst>
              <a:ext uri="{FF2B5EF4-FFF2-40B4-BE49-F238E27FC236}">
                <a16:creationId xmlns:a16="http://schemas.microsoft.com/office/drawing/2014/main" id="{C0EE5E94-A9E7-B44E-A337-4FF3274CF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4762500"/>
            <a:ext cx="23764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/>
              <a:t>Stereo microscoop</a:t>
            </a:r>
          </a:p>
        </p:txBody>
      </p:sp>
      <p:sp>
        <p:nvSpPr>
          <p:cNvPr id="7178" name="Text Box 11">
            <a:extLst>
              <a:ext uri="{FF2B5EF4-FFF2-40B4-BE49-F238E27FC236}">
                <a16:creationId xmlns:a16="http://schemas.microsoft.com/office/drawing/2014/main" id="{000C744F-0926-3BDB-289E-DBB86FE0E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6550025"/>
            <a:ext cx="1944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/>
              <a:t>Petrischaaltje</a:t>
            </a:r>
          </a:p>
        </p:txBody>
      </p:sp>
      <p:pic>
        <p:nvPicPr>
          <p:cNvPr id="7179" name="Afbeelding 1">
            <a:extLst>
              <a:ext uri="{FF2B5EF4-FFF2-40B4-BE49-F238E27FC236}">
                <a16:creationId xmlns:a16="http://schemas.microsoft.com/office/drawing/2014/main" id="{04781026-559D-380F-CA7A-08111D8363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39688"/>
            <a:ext cx="104933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01240B2-CA6D-2D8F-25B7-D9C1F488FFD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115888"/>
            <a:ext cx="7772400" cy="650875"/>
          </a:xfrm>
        </p:spPr>
        <p:txBody>
          <a:bodyPr anchor="ctr"/>
          <a:lstStyle/>
          <a:p>
            <a:pPr eaLnBrk="1" hangingPunct="1"/>
            <a:endParaRPr lang="nl-NL" altLang="nl-NL" sz="2000" b="1"/>
          </a:p>
        </p:txBody>
      </p:sp>
      <p:pic>
        <p:nvPicPr>
          <p:cNvPr id="8195" name="Afbeelding 1">
            <a:extLst>
              <a:ext uri="{FF2B5EF4-FFF2-40B4-BE49-F238E27FC236}">
                <a16:creationId xmlns:a16="http://schemas.microsoft.com/office/drawing/2014/main" id="{B076D449-2483-1A0B-770F-A84014177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34925"/>
            <a:ext cx="1362075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Afbeelding 4">
            <a:extLst>
              <a:ext uri="{FF2B5EF4-FFF2-40B4-BE49-F238E27FC236}">
                <a16:creationId xmlns:a16="http://schemas.microsoft.com/office/drawing/2014/main" id="{7407BAB6-3725-AD56-2853-35D673600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AE0C29F-03F3-D3D4-41CE-714765D5FCF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115888"/>
            <a:ext cx="7915275" cy="720725"/>
          </a:xfrm>
        </p:spPr>
        <p:txBody>
          <a:bodyPr anchor="ctr"/>
          <a:lstStyle/>
          <a:p>
            <a:pPr eaLnBrk="1" hangingPunct="1"/>
            <a:r>
              <a:rPr lang="nl-NL" altLang="nl-NL" sz="3600" b="1"/>
              <a:t>Waterbeestjes</a:t>
            </a:r>
            <a:r>
              <a:rPr lang="nl-NL" altLang="nl-NL" sz="4000" b="1"/>
              <a:t> </a:t>
            </a:r>
            <a:r>
              <a:rPr lang="nl-NL" altLang="nl-NL" sz="2400" b="1"/>
              <a:t>(dia 8:ontwikkeling)</a:t>
            </a:r>
          </a:p>
        </p:txBody>
      </p:sp>
      <p:pic>
        <p:nvPicPr>
          <p:cNvPr id="9219" name="Picture 4" descr="levenscyclus1">
            <a:extLst>
              <a:ext uri="{FF2B5EF4-FFF2-40B4-BE49-F238E27FC236}">
                <a16:creationId xmlns:a16="http://schemas.microsoft.com/office/drawing/2014/main" id="{670ACC51-933E-ED01-DB7B-56A2F94C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7" r="4326"/>
          <a:stretch>
            <a:fillRect/>
          </a:stretch>
        </p:blipFill>
        <p:spPr bwMode="auto">
          <a:xfrm>
            <a:off x="0" y="1092200"/>
            <a:ext cx="91440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Afbeelding 1">
            <a:extLst>
              <a:ext uri="{FF2B5EF4-FFF2-40B4-BE49-F238E27FC236}">
                <a16:creationId xmlns:a16="http://schemas.microsoft.com/office/drawing/2014/main" id="{4D9B7033-B368-DA15-0B85-0A83438D0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4288"/>
            <a:ext cx="90011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305B6DD-D0B4-77E0-3BCF-CB72144D57E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115888"/>
            <a:ext cx="7772400" cy="792162"/>
          </a:xfrm>
        </p:spPr>
        <p:txBody>
          <a:bodyPr anchor="ctr"/>
          <a:lstStyle/>
          <a:p>
            <a:pPr eaLnBrk="1" hangingPunct="1"/>
            <a:r>
              <a:rPr lang="nl-NL" altLang="nl-NL" sz="3600" b="1"/>
              <a:t>Waterbeestjes </a:t>
            </a:r>
            <a:r>
              <a:rPr lang="nl-NL" altLang="nl-NL" sz="2000" b="1"/>
              <a:t>(dia 9: metamorfose)</a:t>
            </a:r>
          </a:p>
        </p:txBody>
      </p:sp>
      <p:sp>
        <p:nvSpPr>
          <p:cNvPr id="10243" name="Text Box 4">
            <a:extLst>
              <a:ext uri="{FF2B5EF4-FFF2-40B4-BE49-F238E27FC236}">
                <a16:creationId xmlns:a16="http://schemas.microsoft.com/office/drawing/2014/main" id="{14A7A9DC-C70D-6F06-24A4-169EDB2BA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716338"/>
            <a:ext cx="7848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i="1" dirty="0"/>
              <a:t>(Klik op de link voor een filmpje over de metamorfose van de libel)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 dirty="0">
                <a:solidFill>
                  <a:schemeClr val="accent2"/>
                </a:solidFill>
                <a:hlinkClick r:id="rId2"/>
              </a:rPr>
              <a:t>https://schooltv.nl</a:t>
            </a:r>
            <a:r>
              <a:rPr lang="nl-NL" altLang="nl-NL">
                <a:solidFill>
                  <a:schemeClr val="accent2"/>
                </a:solidFill>
                <a:hlinkClick r:id="rId2"/>
              </a:rPr>
              <a:t>/video-item/van-larve-tot-libel-lelijke-larve-wordt-mooie-libel</a:t>
            </a:r>
            <a:endParaRPr lang="nl-NL" altLang="nl-NL" dirty="0"/>
          </a:p>
          <a:p>
            <a:pPr eaLnBrk="1" hangingPunct="1">
              <a:spcBef>
                <a:spcPct val="50000"/>
              </a:spcBef>
            </a:pPr>
            <a:r>
              <a:rPr lang="nl-NL" altLang="nl-NL" dirty="0"/>
              <a:t>De ‘geboorte’ van een libel wordt ook wel ‘</a:t>
            </a:r>
            <a:r>
              <a:rPr lang="nl-NL" altLang="nl-NL" dirty="0" err="1"/>
              <a:t>uitsluipen</a:t>
            </a:r>
            <a:r>
              <a:rPr lang="nl-NL" altLang="nl-NL" dirty="0"/>
              <a:t>’ genoemd. Dit is de voltooiing van de metamorfose van larve naar volwassen libel.</a:t>
            </a:r>
          </a:p>
        </p:txBody>
      </p:sp>
      <p:pic>
        <p:nvPicPr>
          <p:cNvPr id="10244" name="Afbeelding 1">
            <a:extLst>
              <a:ext uri="{FF2B5EF4-FFF2-40B4-BE49-F238E27FC236}">
                <a16:creationId xmlns:a16="http://schemas.microsoft.com/office/drawing/2014/main" id="{C67C4B0B-609D-95FC-A9CA-2D10503DE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15888"/>
            <a:ext cx="1311275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202</Words>
  <Application>Microsoft Macintosh PowerPoint</Application>
  <PresentationFormat>Diavoorstelling (4:3)</PresentationFormat>
  <Paragraphs>22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2" baseType="lpstr">
      <vt:lpstr>Arial</vt:lpstr>
      <vt:lpstr>Standaardontwerp</vt:lpstr>
      <vt:lpstr>Waterbeestjes (dia 1: intro)</vt:lpstr>
      <vt:lpstr>Waterbeestjes (dia 2:voedselketen/kringloop)</vt:lpstr>
      <vt:lpstr>Waterbeestjes (dia 3:Libellelarve en libel)</vt:lpstr>
      <vt:lpstr>Waterbeestjes (dia 4: wat gaan we doen:              scheppen)</vt:lpstr>
      <vt:lpstr>Waterbeestjes (dia 5:Wat gaan we doen: bekijken)</vt:lpstr>
      <vt:lpstr>Waterbeestjes (dia 6: hulpmiddelen)</vt:lpstr>
      <vt:lpstr>PowerPoint-presentatie</vt:lpstr>
      <vt:lpstr>Waterbeestjes (dia 8:ontwikkeling)</vt:lpstr>
      <vt:lpstr>Waterbeestjes (dia 9: metamorfose)</vt:lpstr>
      <vt:lpstr>PowerPoint-presentatie</vt:lpstr>
    </vt:vector>
  </TitlesOfParts>
  <Company>Bioland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Waterbeestjes (1)</dc:title>
  <dc:creator>T. van der Meij</dc:creator>
  <cp:lastModifiedBy>J.G. Zanen</cp:lastModifiedBy>
  <cp:revision>20</cp:revision>
  <dcterms:created xsi:type="dcterms:W3CDTF">2010-09-05T11:49:40Z</dcterms:created>
  <dcterms:modified xsi:type="dcterms:W3CDTF">2024-04-28T12:12:50Z</dcterms:modified>
</cp:coreProperties>
</file>